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6" d="100"/>
          <a:sy n="126" d="100"/>
        </p:scale>
        <p:origin x="2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58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427" y="1421390"/>
            <a:ext cx="4868055" cy="132654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3888" b="1" kern="0" spc="7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网页</a:t>
            </a:r>
            <a:r>
              <a:rPr lang="en-US" sz="3888" b="1" kern="0" spc="72" dirty="0" err="1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爬虫系统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678427" y="2810713"/>
            <a:ext cx="3957647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kern="0" spc="7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高效抓取与智能处理技术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542854" y="4227462"/>
            <a:ext cx="2102817" cy="38074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汇报人: </a:t>
            </a:r>
            <a:r>
              <a:rPr lang="zh-CN" alt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黑路浩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8767362" y="1263026"/>
            <a:ext cx="0" cy="1134821"/>
          </a:xfrm>
          <a:custGeom>
            <a:avLst/>
            <a:gdLst/>
            <a:ahLst/>
            <a:cxnLst/>
            <a:rect l="l" t="t" r="r" b="b"/>
            <a:pathLst>
              <a:path h="1134821">
                <a:moveTo>
                  <a:pt x="0" y="0"/>
                </a:moveTo>
                <a:moveTo>
                  <a:pt x="0" y="0"/>
                </a:moveTo>
                <a:lnTo>
                  <a:pt x="0" y="1134821"/>
                </a:lnTo>
              </a:path>
            </a:pathLst>
          </a:custGeom>
          <a:noFill/>
          <a:ln w="9525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Text 4"/>
          <p:cNvSpPr/>
          <p:nvPr/>
        </p:nvSpPr>
        <p:spPr>
          <a:xfrm>
            <a:off x="8538762" y="272803"/>
            <a:ext cx="457200" cy="1196163"/>
          </a:xfrm>
          <a:prstGeom prst="rect">
            <a:avLst/>
          </a:prstGeom>
          <a:noFill/>
          <a:ln/>
        </p:spPr>
        <p:txBody>
          <a:bodyPr vert="eaVert"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Business</a:t>
            </a:r>
            <a:endParaRPr lang="en-US" sz="14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数据存储模块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82" y="968786"/>
            <a:ext cx="2624921" cy="373947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8017" y="1906662"/>
            <a:ext cx="1249869" cy="0"/>
          </a:xfrm>
          <a:custGeom>
            <a:avLst/>
            <a:gdLst/>
            <a:ahLst/>
            <a:cxnLst/>
            <a:rect l="l" t="t" r="r" b="b"/>
            <a:pathLst>
              <a:path w="1249869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243339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41" y="3828202"/>
            <a:ext cx="387604" cy="387604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9622" y="968786"/>
            <a:ext cx="2624757" cy="373904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3895074" y="1906662"/>
            <a:ext cx="1249869" cy="0"/>
          </a:xfrm>
          <a:custGeom>
            <a:avLst/>
            <a:gdLst/>
            <a:ahLst/>
            <a:cxnLst/>
            <a:rect l="l" t="t" r="r" b="b"/>
            <a:pathLst>
              <a:path w="1249869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1B7BFF">
                <a:alpha val="49020"/>
              </a:srgbClr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4190396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1B7BFF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429" y="3873433"/>
            <a:ext cx="297142" cy="297142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761" y="968786"/>
            <a:ext cx="2624757" cy="3739040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6842213" y="1906662"/>
            <a:ext cx="1249869" cy="0"/>
          </a:xfrm>
          <a:custGeom>
            <a:avLst/>
            <a:gdLst/>
            <a:ahLst/>
            <a:cxnLst/>
            <a:rect l="l" t="t" r="r" b="b"/>
            <a:pathLst>
              <a:path w="1249869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>
            <a:off x="7137535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6283" y="3804100"/>
            <a:ext cx="445713" cy="43580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86921" y="1370658"/>
            <a:ext cx="2476043" cy="40609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存储架构设计</a:t>
            </a:r>
            <a:endParaRPr lang="en-US" sz="1440" dirty="0"/>
          </a:p>
        </p:txBody>
      </p:sp>
      <p:sp>
        <p:nvSpPr>
          <p:cNvPr id="16" name="Text 8"/>
          <p:cNvSpPr/>
          <p:nvPr/>
        </p:nvSpPr>
        <p:spPr>
          <a:xfrm>
            <a:off x="470182" y="1990650"/>
            <a:ext cx="2309522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数据存储模块采用分布式架构，支持海量图片数据的高效存储与检索，确保系统稳定性和可扩展性。</a:t>
            </a:r>
            <a:endParaRPr lang="en-US" sz="1440" dirty="0"/>
          </a:p>
        </p:txBody>
      </p:sp>
      <p:sp>
        <p:nvSpPr>
          <p:cNvPr id="17" name="Text 9"/>
          <p:cNvSpPr/>
          <p:nvPr/>
        </p:nvSpPr>
        <p:spPr>
          <a:xfrm>
            <a:off x="3333143" y="1370658"/>
            <a:ext cx="2477713" cy="40609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数据格式优化</a:t>
            </a:r>
            <a:endParaRPr lang="en-US" sz="1440" dirty="0"/>
          </a:p>
        </p:txBody>
      </p:sp>
      <p:sp>
        <p:nvSpPr>
          <p:cNvPr id="18" name="Text 10"/>
          <p:cNvSpPr/>
          <p:nvPr/>
        </p:nvSpPr>
        <p:spPr>
          <a:xfrm>
            <a:off x="3417107" y="1990650"/>
            <a:ext cx="2309786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通过压缩与索引技术优化图片存储格式，减少存储空间占用并提升数据读取速度，满足实时处理需求。</a:t>
            </a:r>
            <a:endParaRPr lang="en-US" sz="1440" dirty="0"/>
          </a:p>
        </p:txBody>
      </p:sp>
      <p:sp>
        <p:nvSpPr>
          <p:cNvPr id="19" name="Text 11"/>
          <p:cNvSpPr/>
          <p:nvPr/>
        </p:nvSpPr>
        <p:spPr>
          <a:xfrm>
            <a:off x="6275061" y="1370658"/>
            <a:ext cx="2488158" cy="40609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安全备份机制</a:t>
            </a:r>
            <a:endParaRPr lang="en-US" sz="1440" dirty="0"/>
          </a:p>
        </p:txBody>
      </p:sp>
      <p:sp>
        <p:nvSpPr>
          <p:cNvPr id="20" name="Text 12"/>
          <p:cNvSpPr/>
          <p:nvPr/>
        </p:nvSpPr>
        <p:spPr>
          <a:xfrm>
            <a:off x="6364247" y="1990650"/>
            <a:ext cx="2309786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引入多重备份与加密技术，保障图片数据的安全性与完整性，防止数据丢失或泄露风险。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5119" y="2425446"/>
            <a:ext cx="3835900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关键技术解析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6941591" y="1161758"/>
            <a:ext cx="1889427" cy="16093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48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爬虫框架选择</a:t>
            </a:r>
            <a:endParaRPr lang="en-US" sz="1440" dirty="0"/>
          </a:p>
        </p:txBody>
      </p:sp>
      <p:pic>
        <p:nvPicPr>
          <p:cNvPr id="3" name="Image 0" descr="https://sgw-dx.xf-yun.com/api/v1/sparkdesk/_17509894659628a8d936318fd4257807ce42da2cfd37f.jpg?authorization=c2ltcGxlLWp3dCBhaz1zcGFya2Rlc2s4MDAwMDAwMDAwMDE7ZXhwPTMzMjc3ODk0NjU7YWxnbz1obWFjLXNoYTI1NjtzaWc9NXJ6amU0NkxTNDYzTU5uanNUdjNpT1p0WmZEUXN0NXpqSXJrbmNLcDl1MD0=&amp;x_location=7YfmxI7B7uKO7jlRxIftd6UYfXD=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272721" y="1295117"/>
            <a:ext cx="3341028" cy="334102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161753" y="1043279"/>
            <a:ext cx="5709526" cy="1090281"/>
          </a:xfrm>
          <a:custGeom>
            <a:avLst/>
            <a:gdLst/>
            <a:ahLst/>
            <a:cxnLst/>
            <a:rect l="l" t="t" r="r" b="b"/>
            <a:pathLst>
              <a:path w="5709526" h="1090281">
                <a:moveTo>
                  <a:pt x="0" y="1090281"/>
                </a:moveTo>
                <a:moveTo>
                  <a:pt x="0" y="1090281"/>
                </a:moveTo>
                <a:lnTo>
                  <a:pt x="0" y="0"/>
                </a:lnTo>
                <a:lnTo>
                  <a:pt x="5491469" y="0"/>
                </a:lnTo>
                <a:lnTo>
                  <a:pt x="5709526" y="218056"/>
                </a:lnTo>
                <a:lnTo>
                  <a:pt x="5709526" y="109028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1B7BFF">
                <a:alpha val="3098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811196" y="2348022"/>
            <a:ext cx="5795609" cy="1090281"/>
          </a:xfrm>
          <a:custGeom>
            <a:avLst/>
            <a:gdLst/>
            <a:ahLst/>
            <a:cxnLst/>
            <a:rect l="l" t="t" r="r" b="b"/>
            <a:pathLst>
              <a:path w="5795609" h="1090281">
                <a:moveTo>
                  <a:pt x="0" y="1090281"/>
                </a:moveTo>
                <a:moveTo>
                  <a:pt x="0" y="1090281"/>
                </a:moveTo>
                <a:lnTo>
                  <a:pt x="0" y="0"/>
                </a:lnTo>
                <a:lnTo>
                  <a:pt x="5577553" y="0"/>
                </a:lnTo>
                <a:lnTo>
                  <a:pt x="5795609" y="218056"/>
                </a:lnTo>
                <a:lnTo>
                  <a:pt x="5795609" y="109028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1B7BFF">
                <a:alpha val="3098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3161753" y="3652765"/>
            <a:ext cx="5709526" cy="1090281"/>
          </a:xfrm>
          <a:custGeom>
            <a:avLst/>
            <a:gdLst/>
            <a:ahLst/>
            <a:cxnLst/>
            <a:rect l="l" t="t" r="r" b="b"/>
            <a:pathLst>
              <a:path w="5709526" h="1090281">
                <a:moveTo>
                  <a:pt x="0" y="1090281"/>
                </a:moveTo>
                <a:moveTo>
                  <a:pt x="0" y="1090281"/>
                </a:moveTo>
                <a:lnTo>
                  <a:pt x="0" y="0"/>
                </a:lnTo>
                <a:lnTo>
                  <a:pt x="5491469" y="0"/>
                </a:lnTo>
                <a:lnTo>
                  <a:pt x="5709526" y="218056"/>
                </a:lnTo>
                <a:lnTo>
                  <a:pt x="5709526" y="109028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1B7BFF">
                <a:alpha val="3098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735181" y="1118241"/>
            <a:ext cx="4911136" cy="35904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爬虫框架概述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312941" y="1424841"/>
            <a:ext cx="5459228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爬虫框架是用于自动化抓取网页数据的工具，常见框架包括Scrapy、BeautifulSoup等，选择合适框架可提升爬虫效率。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397345" y="2422984"/>
            <a:ext cx="4881554" cy="35904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框架选择标准</a:t>
            </a:r>
            <a:endParaRPr lang="en-US" sz="1440" dirty="0"/>
          </a:p>
        </p:txBody>
      </p:sp>
      <p:sp>
        <p:nvSpPr>
          <p:cNvPr id="10" name="Text 7"/>
          <p:cNvSpPr/>
          <p:nvPr/>
        </p:nvSpPr>
        <p:spPr>
          <a:xfrm>
            <a:off x="2893424" y="2729585"/>
            <a:ext cx="5484398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选择爬虫框架需考虑性能、易用性、扩展性及社区支持，根据项目需求评估框架的适用性。</a:t>
            </a:r>
            <a:endParaRPr lang="en-US" sz="1440" dirty="0"/>
          </a:p>
        </p:txBody>
      </p:sp>
      <p:sp>
        <p:nvSpPr>
          <p:cNvPr id="11" name="Text 8"/>
          <p:cNvSpPr/>
          <p:nvPr/>
        </p:nvSpPr>
        <p:spPr>
          <a:xfrm>
            <a:off x="3735181" y="3727728"/>
            <a:ext cx="4911136" cy="35904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常用框架对比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3266233" y="4034328"/>
            <a:ext cx="5505936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Scrapy适合大规模爬取，BeautifulSoup适合简单解析，Selenium支持动态网页，根据场景选择最佳框架。</a:t>
            </a:r>
            <a:endParaRPr lang="en-US" sz="1440" dirty="0"/>
          </a:p>
        </p:txBody>
      </p:sp>
      <p:sp>
        <p:nvSpPr>
          <p:cNvPr id="13" name="Shape 10"/>
          <p:cNvSpPr/>
          <p:nvPr/>
        </p:nvSpPr>
        <p:spPr>
          <a:xfrm>
            <a:off x="3304548" y="1118241"/>
            <a:ext cx="365164" cy="353752"/>
          </a:xfrm>
          <a:custGeom>
            <a:avLst/>
            <a:gdLst/>
            <a:ahLst/>
            <a:cxnLst/>
            <a:rect l="l" t="t" r="r" b="b"/>
            <a:pathLst>
              <a:path w="365164" h="353752">
                <a:moveTo>
                  <a:pt x="182582" y="0"/>
                </a:moveTo>
                <a:moveTo>
                  <a:pt x="182582" y="0"/>
                </a:moveTo>
                <a:cubicBezTo>
                  <a:pt x="283352" y="0"/>
                  <a:pt x="365164" y="79256"/>
                  <a:pt x="365164" y="176876"/>
                </a:cubicBezTo>
                <a:cubicBezTo>
                  <a:pt x="365164" y="274497"/>
                  <a:pt x="283352" y="353752"/>
                  <a:pt x="182582" y="353752"/>
                </a:cubicBezTo>
                <a:cubicBezTo>
                  <a:pt x="81812" y="353752"/>
                  <a:pt x="0" y="274497"/>
                  <a:pt x="0" y="176876"/>
                </a:cubicBezTo>
                <a:cubicBezTo>
                  <a:pt x="0" y="79256"/>
                  <a:pt x="81812" y="0"/>
                  <a:pt x="182582" y="0"/>
                </a:cubicBez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14" name="Shape 11"/>
          <p:cNvSpPr/>
          <p:nvPr/>
        </p:nvSpPr>
        <p:spPr>
          <a:xfrm>
            <a:off x="2953990" y="2422984"/>
            <a:ext cx="365164" cy="353752"/>
          </a:xfrm>
          <a:custGeom>
            <a:avLst/>
            <a:gdLst/>
            <a:ahLst/>
            <a:cxnLst/>
            <a:rect l="l" t="t" r="r" b="b"/>
            <a:pathLst>
              <a:path w="365164" h="353752">
                <a:moveTo>
                  <a:pt x="182582" y="0"/>
                </a:moveTo>
                <a:moveTo>
                  <a:pt x="182582" y="0"/>
                </a:moveTo>
                <a:cubicBezTo>
                  <a:pt x="283352" y="0"/>
                  <a:pt x="365164" y="79256"/>
                  <a:pt x="365164" y="176876"/>
                </a:cubicBezTo>
                <a:cubicBezTo>
                  <a:pt x="365164" y="274497"/>
                  <a:pt x="283352" y="353752"/>
                  <a:pt x="182582" y="353752"/>
                </a:cubicBezTo>
                <a:cubicBezTo>
                  <a:pt x="81812" y="353752"/>
                  <a:pt x="0" y="274497"/>
                  <a:pt x="0" y="176876"/>
                </a:cubicBezTo>
                <a:cubicBezTo>
                  <a:pt x="0" y="79256"/>
                  <a:pt x="81812" y="0"/>
                  <a:pt x="182582" y="0"/>
                </a:cubicBez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15" name="Shape 12"/>
          <p:cNvSpPr/>
          <p:nvPr/>
        </p:nvSpPr>
        <p:spPr>
          <a:xfrm>
            <a:off x="3285650" y="3727728"/>
            <a:ext cx="365164" cy="353752"/>
          </a:xfrm>
          <a:custGeom>
            <a:avLst/>
            <a:gdLst/>
            <a:ahLst/>
            <a:cxnLst/>
            <a:rect l="l" t="t" r="r" b="b"/>
            <a:pathLst>
              <a:path w="365164" h="353752">
                <a:moveTo>
                  <a:pt x="182582" y="0"/>
                </a:moveTo>
                <a:moveTo>
                  <a:pt x="182582" y="0"/>
                </a:moveTo>
                <a:cubicBezTo>
                  <a:pt x="283352" y="0"/>
                  <a:pt x="365164" y="79256"/>
                  <a:pt x="365164" y="176876"/>
                </a:cubicBezTo>
                <a:cubicBezTo>
                  <a:pt x="365164" y="274497"/>
                  <a:pt x="283352" y="353752"/>
                  <a:pt x="182582" y="353752"/>
                </a:cubicBezTo>
                <a:cubicBezTo>
                  <a:pt x="81812" y="353752"/>
                  <a:pt x="0" y="274497"/>
                  <a:pt x="0" y="176876"/>
                </a:cubicBezTo>
                <a:cubicBezTo>
                  <a:pt x="0" y="79256"/>
                  <a:pt x="81812" y="0"/>
                  <a:pt x="182582" y="0"/>
                </a:cubicBez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16" name="Text 13"/>
          <p:cNvSpPr/>
          <p:nvPr/>
        </p:nvSpPr>
        <p:spPr>
          <a:xfrm>
            <a:off x="3258828" y="1121381"/>
            <a:ext cx="469099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Text 14"/>
          <p:cNvSpPr/>
          <p:nvPr/>
        </p:nvSpPr>
        <p:spPr>
          <a:xfrm>
            <a:off x="2908916" y="2422984"/>
            <a:ext cx="469099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8" name="Text 15"/>
          <p:cNvSpPr/>
          <p:nvPr/>
        </p:nvSpPr>
        <p:spPr>
          <a:xfrm>
            <a:off x="3228045" y="3727728"/>
            <a:ext cx="469099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图片识别技术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244743" y="1003513"/>
            <a:ext cx="2705818" cy="3819978"/>
          </a:xfrm>
          <a:custGeom>
            <a:avLst/>
            <a:gdLst/>
            <a:ahLst/>
            <a:cxnLst/>
            <a:rect l="l" t="t" r="r" b="b"/>
            <a:pathLst>
              <a:path w="2705818" h="3819978">
                <a:moveTo>
                  <a:pt x="0" y="0"/>
                </a:moveTo>
                <a:moveTo>
                  <a:pt x="0" y="0"/>
                </a:moveTo>
                <a:lnTo>
                  <a:pt x="2705818" y="0"/>
                </a:lnTo>
                <a:lnTo>
                  <a:pt x="2705818" y="3819978"/>
                </a:lnTo>
                <a:lnTo>
                  <a:pt x="0" y="3819978"/>
                </a:ln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4" name="Shape 2"/>
          <p:cNvSpPr/>
          <p:nvPr/>
        </p:nvSpPr>
        <p:spPr>
          <a:xfrm>
            <a:off x="311343" y="1827403"/>
            <a:ext cx="2705818" cy="2996088"/>
          </a:xfrm>
          <a:custGeom>
            <a:avLst/>
            <a:gdLst/>
            <a:ahLst/>
            <a:cxnLst/>
            <a:rect l="l" t="t" r="r" b="b"/>
            <a:pathLst>
              <a:path w="2705818" h="2996088">
                <a:moveTo>
                  <a:pt x="0" y="0"/>
                </a:moveTo>
                <a:moveTo>
                  <a:pt x="0" y="0"/>
                </a:moveTo>
                <a:lnTo>
                  <a:pt x="2705818" y="0"/>
                </a:lnTo>
                <a:lnTo>
                  <a:pt x="2705818" y="2996088"/>
                </a:lnTo>
                <a:lnTo>
                  <a:pt x="0" y="2996088"/>
                </a:lnTo>
                <a:close/>
              </a:path>
            </a:pathLst>
          </a:custGeom>
          <a:solidFill>
            <a:srgbClr val="1DA5FF">
              <a:alpha val="1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178144" y="1827403"/>
            <a:ext cx="2705818" cy="2996088"/>
          </a:xfrm>
          <a:custGeom>
            <a:avLst/>
            <a:gdLst/>
            <a:ahLst/>
            <a:cxnLst/>
            <a:rect l="l" t="t" r="r" b="b"/>
            <a:pathLst>
              <a:path w="2705818" h="2996088">
                <a:moveTo>
                  <a:pt x="0" y="0"/>
                </a:moveTo>
                <a:moveTo>
                  <a:pt x="0" y="0"/>
                </a:moveTo>
                <a:lnTo>
                  <a:pt x="2705818" y="0"/>
                </a:lnTo>
                <a:lnTo>
                  <a:pt x="2705818" y="2996088"/>
                </a:lnTo>
                <a:lnTo>
                  <a:pt x="0" y="2996088"/>
                </a:lnTo>
                <a:close/>
              </a:path>
            </a:pathLst>
          </a:custGeom>
          <a:solidFill>
            <a:srgbClr val="1DA5FF">
              <a:alpha val="1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3124620" y="1302372"/>
            <a:ext cx="954995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6068030" y="1882148"/>
            <a:ext cx="954995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DA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260038" y="1882148"/>
            <a:ext cx="954995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1DA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52780" y="2679501"/>
            <a:ext cx="2564381" cy="41042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DA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图像特征提取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452780" y="3167011"/>
            <a:ext cx="243204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1DA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图像特征提取是图片识别的核心技术，通过算法提取图像中的关键信息，如边缘、纹理等，为后续识别提供基础数据。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376395" y="2093186"/>
            <a:ext cx="2564381" cy="41042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深度学习应用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376395" y="2642212"/>
            <a:ext cx="2382685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深度学习在图片识别中发挥重要作用，通过卷积神经网络（CNN）等模型，实现高效的特征学习和分类，提升识别准确率。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319581" y="2679501"/>
            <a:ext cx="2564381" cy="41042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DA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多模态融合技术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319581" y="3167011"/>
            <a:ext cx="2431659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1DA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多模态融合技术结合图像、文本等多种数据源，增强图片识别的综合能力，适用于复杂场景下的精准识别任务。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5119" y="2425446"/>
            <a:ext cx="3835900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系统实现流程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6941591" y="1161758"/>
            <a:ext cx="1889427" cy="16093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48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需求分析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339648" y="1020931"/>
            <a:ext cx="5480411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系统功能需求</a:t>
            </a:r>
            <a:endParaRPr lang="en-US" sz="1440" dirty="0"/>
          </a:p>
        </p:txBody>
      </p:sp>
      <p:pic>
        <p:nvPicPr>
          <p:cNvPr id="4" name="Image 0" descr="https://sgw-dx.xf-yun.com/api/v1/sparkdesk/_1750989476688af96b87e7de749119489d45d472505f9.jpg?authorization=c2ltcGxlLWp3dCBhaz1zcGFya2Rlc2s4MDAwMDAwMDAwMDE7ZXhwPTMzMjc3ODk0NzY7YWxnbz1obWFjLXNoYTI1NjtzaWc9WTRDakZ6UU9Qbk1sbkJidWFyKzlNVUpSdUJnbys3dW9QNEdPMVlHdkpyTT0=&amp;x_location=7YfmxI7B7uKO7jlRxIftd6UYfXD=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040" y="1446751"/>
            <a:ext cx="2831897" cy="28318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39648" y="1271795"/>
            <a:ext cx="5480411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爬虫图片系统需具备自动抓取、存储、分类和检索图片功能，以满足用户对海量图片资源的高效管理和使用需求。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339648" y="2350635"/>
            <a:ext cx="5480411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性能需求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339648" y="2609554"/>
            <a:ext cx="5480411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系统需支持高并发处理，确保在大规模图片抓取和存储过程中保持稳定性和高效性，同时具备快速响应和处理能力。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339648" y="3688394"/>
            <a:ext cx="5480411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安全需求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339648" y="3939114"/>
            <a:ext cx="5482133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系统需具备数据加密、访问控制和防爬虫机制，确保图片数据的安全性和隐私保护，防止恶意攻击和数据泄露。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系统开发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411" y="3169843"/>
            <a:ext cx="756813" cy="0"/>
          </a:xfrm>
          <a:custGeom>
            <a:avLst/>
            <a:gdLst/>
            <a:ahLst/>
            <a:cxnLst/>
            <a:rect l="l" t="t" r="r" b="b"/>
            <a:pathLst>
              <a:path w="756813">
                <a:moveTo>
                  <a:pt x="0" y="0"/>
                </a:moveTo>
                <a:moveTo>
                  <a:pt x="0" y="0"/>
                </a:moveTo>
                <a:lnTo>
                  <a:pt x="756813" y="0"/>
                </a:lnTo>
              </a:path>
            </a:pathLst>
          </a:custGeom>
          <a:noFill/>
          <a:ln w="19050">
            <a:solidFill>
              <a:srgbClr val="1B7BFF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763427" y="1024861"/>
            <a:ext cx="2278893" cy="3444457"/>
          </a:xfrm>
          <a:custGeom>
            <a:avLst/>
            <a:gdLst/>
            <a:ahLst/>
            <a:cxnLst/>
            <a:rect l="l" t="t" r="r" b="b"/>
            <a:pathLst>
              <a:path w="2278893" h="3444457">
                <a:moveTo>
                  <a:pt x="205225" y="0"/>
                </a:moveTo>
                <a:moveTo>
                  <a:pt x="205225" y="0"/>
                </a:moveTo>
                <a:lnTo>
                  <a:pt x="2073668" y="0"/>
                </a:lnTo>
                <a:quadBezTo>
                  <a:pt x="2278893" y="0"/>
                  <a:pt x="2278893" y="261000"/>
                </a:quadBezTo>
                <a:lnTo>
                  <a:pt x="2278893" y="3183457"/>
                </a:lnTo>
                <a:quadBezTo>
                  <a:pt x="2278893" y="3444457"/>
                  <a:pt x="2073668" y="3444457"/>
                </a:quadBezTo>
                <a:lnTo>
                  <a:pt x="205225" y="3444457"/>
                </a:lnTo>
                <a:quadBezTo>
                  <a:pt x="0" y="3444457"/>
                  <a:pt x="0" y="3183457"/>
                </a:quadBezTo>
                <a:lnTo>
                  <a:pt x="0" y="261000"/>
                </a:lnTo>
                <a:quadBezTo>
                  <a:pt x="0" y="0"/>
                  <a:pt x="205225" y="0"/>
                </a:quadBezTo>
                <a:close/>
              </a:path>
            </a:pathLst>
          </a:custGeom>
          <a:solidFill>
            <a:srgbClr val="1B7BFF">
              <a:alpha val="10196"/>
            </a:srgbClr>
          </a:solidFill>
          <a:ln w="9525">
            <a:solidFill>
              <a:srgbClr val="1B7BFF">
                <a:alpha val="7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8969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6" name="Text 4"/>
          <p:cNvSpPr/>
          <p:nvPr/>
        </p:nvSpPr>
        <p:spPr>
          <a:xfrm>
            <a:off x="1497553" y="1184756"/>
            <a:ext cx="810643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1B7BFF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3432762" y="1024765"/>
            <a:ext cx="2278685" cy="3444553"/>
          </a:xfrm>
          <a:custGeom>
            <a:avLst/>
            <a:gdLst/>
            <a:ahLst/>
            <a:cxnLst/>
            <a:rect l="l" t="t" r="r" b="b"/>
            <a:pathLst>
              <a:path w="2278685" h="3444553">
                <a:moveTo>
                  <a:pt x="205206" y="0"/>
                </a:moveTo>
                <a:moveTo>
                  <a:pt x="205206" y="0"/>
                </a:moveTo>
                <a:lnTo>
                  <a:pt x="2073479" y="0"/>
                </a:lnTo>
                <a:quadBezTo>
                  <a:pt x="2278685" y="0"/>
                  <a:pt x="2278685" y="260976"/>
                </a:quadBezTo>
                <a:lnTo>
                  <a:pt x="2278685" y="3183577"/>
                </a:lnTo>
                <a:quadBezTo>
                  <a:pt x="2278685" y="3444553"/>
                  <a:pt x="2073479" y="3444553"/>
                </a:quadBezTo>
                <a:lnTo>
                  <a:pt x="205206" y="3444553"/>
                </a:lnTo>
                <a:quadBezTo>
                  <a:pt x="0" y="3444553"/>
                  <a:pt x="0" y="3183577"/>
                </a:quadBezTo>
                <a:lnTo>
                  <a:pt x="0" y="260976"/>
                </a:lnTo>
                <a:quadBezTo>
                  <a:pt x="0" y="0"/>
                  <a:pt x="205206" y="0"/>
                </a:quadBezTo>
                <a:close/>
              </a:path>
            </a:pathLst>
          </a:custGeom>
          <a:solidFill>
            <a:srgbClr val="1B7BFF">
              <a:alpha val="10196"/>
            </a:srgbClr>
          </a:solidFill>
          <a:ln w="9525">
            <a:solidFill>
              <a:srgbClr val="1B7BFF">
                <a:alpha val="70196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508200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9" name="Text 7"/>
          <p:cNvSpPr/>
          <p:nvPr/>
        </p:nvSpPr>
        <p:spPr>
          <a:xfrm>
            <a:off x="4166783" y="1184831"/>
            <a:ext cx="810643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1B7BFF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Shape 8"/>
          <p:cNvSpPr/>
          <p:nvPr/>
        </p:nvSpPr>
        <p:spPr>
          <a:xfrm>
            <a:off x="6111032" y="1024765"/>
            <a:ext cx="2278685" cy="3444553"/>
          </a:xfrm>
          <a:custGeom>
            <a:avLst/>
            <a:gdLst/>
            <a:ahLst/>
            <a:cxnLst/>
            <a:rect l="l" t="t" r="r" b="b"/>
            <a:pathLst>
              <a:path w="2278685" h="3444553">
                <a:moveTo>
                  <a:pt x="205206" y="0"/>
                </a:moveTo>
                <a:moveTo>
                  <a:pt x="205206" y="0"/>
                </a:moveTo>
                <a:lnTo>
                  <a:pt x="2073479" y="0"/>
                </a:lnTo>
                <a:quadBezTo>
                  <a:pt x="2278685" y="0"/>
                  <a:pt x="2278685" y="260976"/>
                </a:quadBezTo>
                <a:lnTo>
                  <a:pt x="2278685" y="3183577"/>
                </a:lnTo>
                <a:quadBezTo>
                  <a:pt x="2278685" y="3444553"/>
                  <a:pt x="2073479" y="3444553"/>
                </a:quadBezTo>
                <a:lnTo>
                  <a:pt x="205206" y="3444553"/>
                </a:lnTo>
                <a:quadBezTo>
                  <a:pt x="0" y="3444553"/>
                  <a:pt x="0" y="3183577"/>
                </a:quadBezTo>
                <a:lnTo>
                  <a:pt x="0" y="260976"/>
                </a:lnTo>
                <a:quadBezTo>
                  <a:pt x="0" y="0"/>
                  <a:pt x="205206" y="0"/>
                </a:quadBezTo>
                <a:close/>
              </a:path>
            </a:pathLst>
          </a:custGeom>
          <a:solidFill>
            <a:srgbClr val="1B7BFF">
              <a:alpha val="10196"/>
            </a:srgbClr>
          </a:solidFill>
          <a:ln w="9525">
            <a:solidFill>
              <a:srgbClr val="1B7BFF">
                <a:alpha val="7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186470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12" name="Text 10"/>
          <p:cNvSpPr/>
          <p:nvPr/>
        </p:nvSpPr>
        <p:spPr>
          <a:xfrm>
            <a:off x="6845053" y="1184756"/>
            <a:ext cx="810643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1B7BFF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3" name="Shape 11"/>
          <p:cNvSpPr/>
          <p:nvPr/>
        </p:nvSpPr>
        <p:spPr>
          <a:xfrm>
            <a:off x="3039117" y="3169918"/>
            <a:ext cx="402607" cy="0"/>
          </a:xfrm>
          <a:custGeom>
            <a:avLst/>
            <a:gdLst/>
            <a:ahLst/>
            <a:cxnLst/>
            <a:rect l="l" t="t" r="r" b="b"/>
            <a:pathLst>
              <a:path w="402607">
                <a:moveTo>
                  <a:pt x="0" y="0"/>
                </a:moveTo>
                <a:moveTo>
                  <a:pt x="0" y="0"/>
                </a:moveTo>
                <a:lnTo>
                  <a:pt x="402607" y="0"/>
                </a:lnTo>
              </a:path>
            </a:pathLst>
          </a:custGeom>
          <a:noFill/>
          <a:ln w="19050">
            <a:solidFill>
              <a:srgbClr val="1B7BFF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5708243" y="3169918"/>
            <a:ext cx="402607" cy="0"/>
          </a:xfrm>
          <a:custGeom>
            <a:avLst/>
            <a:gdLst/>
            <a:ahLst/>
            <a:cxnLst/>
            <a:rect l="l" t="t" r="r" b="b"/>
            <a:pathLst>
              <a:path w="402607">
                <a:moveTo>
                  <a:pt x="0" y="0"/>
                </a:moveTo>
                <a:moveTo>
                  <a:pt x="0" y="0"/>
                </a:moveTo>
                <a:lnTo>
                  <a:pt x="402607" y="0"/>
                </a:lnTo>
              </a:path>
            </a:pathLst>
          </a:custGeom>
          <a:noFill/>
          <a:ln w="19050">
            <a:solidFill>
              <a:srgbClr val="1B7BFF"/>
            </a:solidFill>
            <a:prstDash val="solid"/>
            <a:headEnd type="none"/>
            <a:tailEnd type="none"/>
          </a:ln>
        </p:spPr>
      </p:sp>
      <p:sp>
        <p:nvSpPr>
          <p:cNvPr id="15" name="Shape 13"/>
          <p:cNvSpPr/>
          <p:nvPr/>
        </p:nvSpPr>
        <p:spPr>
          <a:xfrm>
            <a:off x="8383984" y="3169918"/>
            <a:ext cx="756813" cy="0"/>
          </a:xfrm>
          <a:custGeom>
            <a:avLst/>
            <a:gdLst/>
            <a:ahLst/>
            <a:cxnLst/>
            <a:rect l="l" t="t" r="r" b="b"/>
            <a:pathLst>
              <a:path w="756813">
                <a:moveTo>
                  <a:pt x="0" y="0"/>
                </a:moveTo>
                <a:moveTo>
                  <a:pt x="0" y="0"/>
                </a:moveTo>
                <a:lnTo>
                  <a:pt x="756813" y="0"/>
                </a:lnTo>
              </a:path>
            </a:pathLst>
          </a:custGeom>
          <a:noFill/>
          <a:ln w="19050">
            <a:solidFill>
              <a:srgbClr val="1B7BFF"/>
            </a:solidFill>
            <a:prstDash val="solid"/>
            <a:headEnd type="none"/>
            <a:tailEnd type="none"/>
          </a:ln>
        </p:spPr>
      </p:sp>
      <p:sp>
        <p:nvSpPr>
          <p:cNvPr id="16" name="Text 14"/>
          <p:cNvSpPr/>
          <p:nvPr/>
        </p:nvSpPr>
        <p:spPr>
          <a:xfrm>
            <a:off x="911657" y="3880371"/>
            <a:ext cx="1981505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系统架构设计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816109" y="1971140"/>
            <a:ext cx="2173529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爬虫图片系统的架构设计包括数据采集模块、数据处理模块和存储模块，确保高效抓取、解析和存储图片数据。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3581248" y="3880371"/>
            <a:ext cx="1981712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技术选型分析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3485340" y="1971215"/>
            <a:ext cx="2173529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技术选型涵盖爬虫框架、图像识别算法和数据库系统，综合考虑性能、扩展性和开发效率，确保系统稳定运行。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6259518" y="3894087"/>
            <a:ext cx="1981712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开发流程优化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6163834" y="1971140"/>
            <a:ext cx="2173081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通过敏捷开发方法和自动化测试工具，优化开发流程，提升团队协作效率，缩短系统上线周期。</a:t>
            </a:r>
            <a:endParaRPr lang="en-US" sz="14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测试与优化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968141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1B7BFF">
              <a:alpha val="4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343003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6858301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1B7BFF">
              <a:alpha val="4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233162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3904076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1B7BFF">
              <a:alpha val="4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3278937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43003" y="1808683"/>
            <a:ext cx="2567635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测试策略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43003" y="2457650"/>
            <a:ext cx="2567635" cy="9509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制定全面的测试策略，涵盖功能测试、性能测试和安全性测试，确保爬虫图片系统的稳定性和可靠性。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278935" y="1808426"/>
            <a:ext cx="2567635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性能优化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278937" y="2457907"/>
            <a:ext cx="2567635" cy="9509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通过优化代码结构、减少网络请求和提升数据处理效率，显著提高爬虫图片系统的运行速度和资源利用率。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233362" y="1808683"/>
            <a:ext cx="2567635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反馈迭代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233162" y="2457907"/>
            <a:ext cx="2567635" cy="9509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根据测试结果和用户反馈，不断优化系统功能和性能，确保爬虫图片系统持续满足用户需求和市场变化。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5119" y="2425446"/>
            <a:ext cx="3835900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系统优势与挑战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6941591" y="1161758"/>
            <a:ext cx="1889427" cy="16093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48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高效性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301" y="2593543"/>
            <a:ext cx="637489" cy="254995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585" y="1892808"/>
            <a:ext cx="4632350" cy="289499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294250" y="2788878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6" name="Shape 2"/>
          <p:cNvSpPr/>
          <p:nvPr/>
        </p:nvSpPr>
        <p:spPr>
          <a:xfrm>
            <a:off x="5378474" y="2777023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7" name="Shape 3"/>
          <p:cNvSpPr/>
          <p:nvPr/>
        </p:nvSpPr>
        <p:spPr>
          <a:xfrm>
            <a:off x="4346880" y="2112633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1DA5FF"/>
          </a:solidFill>
          <a:ln/>
        </p:spPr>
      </p:sp>
      <p:sp>
        <p:nvSpPr>
          <p:cNvPr id="8" name="Text 4"/>
          <p:cNvSpPr/>
          <p:nvPr/>
        </p:nvSpPr>
        <p:spPr>
          <a:xfrm>
            <a:off x="257346" y="2353088"/>
            <a:ext cx="2841513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爬虫速度优化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257346" y="2853842"/>
            <a:ext cx="2681770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通过多线程、异步IO等技术，提升爬虫系统的并发处理能力，确保图片抓取的高效性，大幅缩短任务完成时间。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1841548" y="825940"/>
            <a:ext cx="5492064" cy="3840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资源利用率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1841548" y="1093569"/>
            <a:ext cx="5492064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优化网络带宽和硬件资源分配，减少系统空闲时间，最大化资源利用率，确保爬虫系统在高负载下仍能稳定运行。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6108882" y="2353088"/>
            <a:ext cx="2810116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数据处理效率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6108882" y="2853842"/>
            <a:ext cx="2777773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采用高效的数据解析与存储方案，减少数据处理时间，提升图片分类与存储速度，确保系统整体高效性。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3294250" y="2773301"/>
            <a:ext cx="48091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5378474" y="2761446"/>
            <a:ext cx="48091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6" name="Text 12"/>
          <p:cNvSpPr/>
          <p:nvPr/>
        </p:nvSpPr>
        <p:spPr>
          <a:xfrm>
            <a:off x="4346880" y="2097056"/>
            <a:ext cx="48091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51223" y="1965736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爬虫图片系统概述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938575" y="1883440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2980B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5187905" y="1965736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系统架构设计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4575257" y="1883440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2980B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1551223" y="2635309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关键技术解析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938575" y="2553013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2980B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5187905" y="2635309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系统实现流程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575257" y="2553013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2980B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1551223" y="3304882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系统优势与挑战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938575" y="3222586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2980B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187905" y="3304882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未来发展方向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4575257" y="3222586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2980B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556322" y="475393"/>
            <a:ext cx="2031357" cy="11430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040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2441473" y="946990"/>
            <a:ext cx="4261055" cy="8961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744" b="1" dirty="0">
                <a:solidFill>
                  <a:srgbClr val="696969">
                    <a:alpha val="1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CONTENTS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可扩展性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38" y="1163096"/>
            <a:ext cx="8135797" cy="323592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26" y="1429421"/>
            <a:ext cx="401272" cy="41632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089" y="1163096"/>
            <a:ext cx="436171" cy="44705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362" y="1261609"/>
            <a:ext cx="436171" cy="4470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76390" y="2049383"/>
            <a:ext cx="1914148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模块化设计</a:t>
            </a:r>
            <a:endParaRPr lang="en-US" sz="1440" dirty="0"/>
          </a:p>
        </p:txBody>
      </p:sp>
      <p:sp>
        <p:nvSpPr>
          <p:cNvPr id="8" name="Text 2"/>
          <p:cNvSpPr/>
          <p:nvPr/>
        </p:nvSpPr>
        <p:spPr>
          <a:xfrm>
            <a:off x="376390" y="2460863"/>
            <a:ext cx="1914148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爬虫图片系统采用模块化设计，便于功能扩展与维护。各模块独立运行，可根据需求灵活增减，提升系统整体可扩展性。</a:t>
            </a:r>
            <a:endParaRPr lang="en-US" sz="1440" dirty="0"/>
          </a:p>
        </p:txBody>
      </p:sp>
      <p:sp>
        <p:nvSpPr>
          <p:cNvPr id="9" name="Text 3"/>
          <p:cNvSpPr/>
          <p:nvPr/>
        </p:nvSpPr>
        <p:spPr>
          <a:xfrm>
            <a:off x="2576779" y="1866290"/>
            <a:ext cx="1913839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分布式架构</a:t>
            </a:r>
            <a:endParaRPr lang="en-US" sz="1440" dirty="0"/>
          </a:p>
        </p:txBody>
      </p:sp>
      <p:sp>
        <p:nvSpPr>
          <p:cNvPr id="10" name="Text 4"/>
          <p:cNvSpPr/>
          <p:nvPr/>
        </p:nvSpPr>
        <p:spPr>
          <a:xfrm>
            <a:off x="2576503" y="2278685"/>
            <a:ext cx="1913839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系统基于分布式架构，支持多节点并行处理。通过负载均衡与任务调度，有效应对大规模数据爬取需求，确保高效扩展。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4703674" y="2141525"/>
            <a:ext cx="1913839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动态配置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4703612" y="2553919"/>
            <a:ext cx="1913839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提供动态配置功能，用户可根据实际需求调整爬取规则与参数。无需重启系统，即可实现快速扩展与优化，适应多样化场景。</a:t>
            </a:r>
            <a:endParaRPr lang="en-US" sz="14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技术难点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78070" y="2572207"/>
            <a:ext cx="4079970" cy="14301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60" y="1334533"/>
            <a:ext cx="4079970" cy="1430189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582396" y="1340510"/>
            <a:ext cx="0" cy="3802544"/>
          </a:xfrm>
          <a:custGeom>
            <a:avLst/>
            <a:gdLst/>
            <a:ahLst/>
            <a:cxnLst/>
            <a:rect l="l" t="t" r="r" b="b"/>
            <a:pathLst>
              <a:path h="3802544">
                <a:moveTo>
                  <a:pt x="0" y="0"/>
                </a:moveTo>
                <a:moveTo>
                  <a:pt x="0" y="0"/>
                </a:moveTo>
                <a:lnTo>
                  <a:pt x="0" y="3802544"/>
                </a:lnTo>
              </a:path>
            </a:pathLst>
          </a:custGeom>
          <a:noFill/>
          <a:ln w="19050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4490956" y="131866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1B7BFF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60" y="3401998"/>
            <a:ext cx="4079970" cy="1430189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4490956" y="23048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1DA5FF"/>
          </a:solidFill>
          <a:ln/>
        </p:spPr>
      </p:sp>
      <p:sp>
        <p:nvSpPr>
          <p:cNvPr id="9" name="Shape 4"/>
          <p:cNvSpPr/>
          <p:nvPr/>
        </p:nvSpPr>
        <p:spPr>
          <a:xfrm>
            <a:off x="4490956" y="324965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10" name="Text 5"/>
          <p:cNvSpPr/>
          <p:nvPr/>
        </p:nvSpPr>
        <p:spPr>
          <a:xfrm>
            <a:off x="385960" y="895153"/>
            <a:ext cx="3737868" cy="46008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图片识别技术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511111" y="1610413"/>
            <a:ext cx="350457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爬虫图片系统需具备高效图片识别能力，准确提取目标图片特征，确保数据抓取精准性和完整性。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5031623" y="2112120"/>
            <a:ext cx="3726417" cy="46008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DA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反爬虫机制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5139005" y="2590495"/>
            <a:ext cx="346960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系统需应对网站反爬虫策略，如IP封禁、验证码等，确保稳定抓取数据，避免被识别和拦截。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385960" y="2941911"/>
            <a:ext cx="3737868" cy="46008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数据处理效率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511111" y="3507638"/>
            <a:ext cx="3494424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系统需优化数据处理流程，提升图片存储、压缩和索引效率，确保大规模图片数据的高效管理。</a:t>
            </a:r>
            <a:endParaRPr lang="en-US" sz="14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5119" y="2425446"/>
            <a:ext cx="3835900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未来发展方向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6941591" y="1161758"/>
            <a:ext cx="1889427" cy="16093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48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智能化升级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74" y="939170"/>
            <a:ext cx="890161" cy="97551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67661" y="2153262"/>
            <a:ext cx="8491441" cy="0"/>
          </a:xfrm>
          <a:custGeom>
            <a:avLst/>
            <a:gdLst/>
            <a:ahLst/>
            <a:cxnLst/>
            <a:rect l="l" t="t" r="r" b="b"/>
            <a:pathLst>
              <a:path w="8491441">
                <a:moveTo>
                  <a:pt x="0" y="0"/>
                </a:moveTo>
                <a:moveTo>
                  <a:pt x="0" y="0"/>
                </a:moveTo>
                <a:lnTo>
                  <a:pt x="8491441" y="0"/>
                </a:lnTo>
              </a:path>
            </a:pathLst>
          </a:custGeom>
          <a:noFill/>
          <a:ln w="10162">
            <a:solidFill>
              <a:srgbClr val="1B7BFF"/>
            </a:solidFill>
            <a:prstDash val="dash"/>
            <a:headEnd type="none"/>
            <a:tailEnd type="none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186102" y="-921254"/>
            <a:ext cx="602916" cy="61577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09244" y="1031844"/>
            <a:ext cx="761819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509" y="939170"/>
            <a:ext cx="890161" cy="9755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97680" y="1031844"/>
            <a:ext cx="761819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280566" y="2294320"/>
            <a:ext cx="2589050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智能化升级意义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280566" y="2869876"/>
            <a:ext cx="2419177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智能化升级提升爬虫图片系统效率，通过机器学习优化图片抓取与分类，减少人工干预，实现自动化与精准化。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3413066" y="2294320"/>
            <a:ext cx="2589050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智能算法应用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3413066" y="2869876"/>
            <a:ext cx="2419177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引入深度学习与图像识别算法，增强系统对复杂图片的理解能力，提高抓取准确率与处理速度。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6287289" y="2294320"/>
            <a:ext cx="2589050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数据优化策略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6287289" y="2869876"/>
            <a:ext cx="2419177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通过智能分析用户需求与行为，优化图片抓取策略，确保获取高质量图片资源，提升用户体验。</a:t>
            </a:r>
            <a:endParaRPr lang="en-US" sz="144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126" y="939170"/>
            <a:ext cx="890161" cy="97551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086297" y="1031844"/>
            <a:ext cx="761819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应用领域拓展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78070" y="2572207"/>
            <a:ext cx="4079970" cy="14301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60" y="1334533"/>
            <a:ext cx="4079970" cy="1430189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582396" y="1340510"/>
            <a:ext cx="0" cy="3802544"/>
          </a:xfrm>
          <a:custGeom>
            <a:avLst/>
            <a:gdLst/>
            <a:ahLst/>
            <a:cxnLst/>
            <a:rect l="l" t="t" r="r" b="b"/>
            <a:pathLst>
              <a:path h="3802544">
                <a:moveTo>
                  <a:pt x="0" y="0"/>
                </a:moveTo>
                <a:moveTo>
                  <a:pt x="0" y="0"/>
                </a:moveTo>
                <a:lnTo>
                  <a:pt x="0" y="3802544"/>
                </a:lnTo>
              </a:path>
            </a:pathLst>
          </a:custGeom>
          <a:noFill/>
          <a:ln w="19050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4490956" y="131866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1B7BFF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60" y="3401998"/>
            <a:ext cx="4079970" cy="1430189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4490956" y="23048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1DA5FF"/>
          </a:solidFill>
          <a:ln/>
        </p:spPr>
      </p:sp>
      <p:sp>
        <p:nvSpPr>
          <p:cNvPr id="9" name="Shape 4"/>
          <p:cNvSpPr/>
          <p:nvPr/>
        </p:nvSpPr>
        <p:spPr>
          <a:xfrm>
            <a:off x="4490956" y="324965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10" name="Text 5"/>
          <p:cNvSpPr/>
          <p:nvPr/>
        </p:nvSpPr>
        <p:spPr>
          <a:xfrm>
            <a:off x="385960" y="895153"/>
            <a:ext cx="3737868" cy="46008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电商数据采集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511111" y="1610413"/>
            <a:ext cx="350457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爬虫图片系统可高效采集电商平台商品图片，助力市场分析、竞品研究和价格监控，提升企业决策效率。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5031623" y="2112120"/>
            <a:ext cx="3726417" cy="46008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DA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媒体内容监控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5139005" y="2590495"/>
            <a:ext cx="346960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通过爬虫图片系统实时抓取新闻媒体、社交平台的图片内容，用于舆情监控、热点追踪和品牌保护。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385960" y="2941911"/>
            <a:ext cx="3737868" cy="46008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学术资源整合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511111" y="3507638"/>
            <a:ext cx="3494424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爬虫图片系统可抓取学术期刊、论文中的图片数据，辅助科研人员快速获取研究资料，提升学术效率。</a:t>
            </a:r>
            <a:endParaRPr lang="en-US" sz="14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768" y="1496308"/>
            <a:ext cx="4595016" cy="11430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040" b="1" kern="0" spc="144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感谢观看！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5119" y="2425446"/>
            <a:ext cx="3835900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爬虫图片系统概述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6941591" y="1161758"/>
            <a:ext cx="1889427" cy="16093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48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系统定义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45637" y="978502"/>
            <a:ext cx="878203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312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2457840" y="978502"/>
            <a:ext cx="878203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312" b="1" dirty="0">
                <a:solidFill>
                  <a:srgbClr val="1DA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4595299" y="978502"/>
            <a:ext cx="878203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312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319916" y="1796031"/>
            <a:ext cx="1976937" cy="38307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爬虫系统定义</a:t>
            </a:r>
            <a:endParaRPr lang="en-US" sz="1440" dirty="0"/>
          </a:p>
        </p:txBody>
      </p:sp>
      <p:pic>
        <p:nvPicPr>
          <p:cNvPr id="7" name="Image 0" descr="https://sgw-dx.xf-yun.com/api/v1/sparkdesk/_17509894537815e8e4064600c422db5ed945020542748.jpg?authorization=c2ltcGxlLWp3dCBhaz1zcGFya2Rlc2s4MDAwMDAwMDAwMDE7ZXhwPTMzMjc3ODk0NTM7YWxnbz1obWFjLXNoYTI1NjtzaWc9NWxVS0ZONnNMczA1MERXTHFzUFpLSnFPbzNtMTBFL0t2clJMU2gzcVNNTT0=&amp;x_location=7YfmxI7B7uKO7jlRxIftd6UYfXD="/>
          <p:cNvPicPr>
            <a:picLocks noChangeAspect="1"/>
          </p:cNvPicPr>
          <p:nvPr/>
        </p:nvPicPr>
        <p:blipFill>
          <a:blip r:embed="rId4"/>
          <a:srcRect l="20000" r="20000"/>
          <a:stretch/>
        </p:blipFill>
        <p:spPr>
          <a:xfrm>
            <a:off x="6741344" y="978502"/>
            <a:ext cx="2136517" cy="356086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19916" y="2351627"/>
            <a:ext cx="1977017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爬虫图片系统是一种自动化工具，用于从互联网上抓取并存储图片数据。其核心功能包括目标识别、数据提取和存储管理，广泛应用于图像搜索和数据采集领域。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2532381" y="1796031"/>
            <a:ext cx="1977017" cy="38307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系统核心功能</a:t>
            </a:r>
            <a:endParaRPr lang="en-US" sz="1440" dirty="0"/>
          </a:p>
        </p:txBody>
      </p:sp>
      <p:sp>
        <p:nvSpPr>
          <p:cNvPr id="10" name="Text 7"/>
          <p:cNvSpPr/>
          <p:nvPr/>
        </p:nvSpPr>
        <p:spPr>
          <a:xfrm>
            <a:off x="2532381" y="2351557"/>
            <a:ext cx="1977017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该系统具备图片识别、批量下载和分类存储功能，能够高效处理海量图片数据，并支持多种格式和分辨率的选择，满足不同用户需求。</a:t>
            </a:r>
            <a:endParaRPr lang="en-US" sz="1440" dirty="0"/>
          </a:p>
        </p:txBody>
      </p:sp>
      <p:sp>
        <p:nvSpPr>
          <p:cNvPr id="11" name="Text 8"/>
          <p:cNvSpPr/>
          <p:nvPr/>
        </p:nvSpPr>
        <p:spPr>
          <a:xfrm>
            <a:off x="4670101" y="1796428"/>
            <a:ext cx="1977017" cy="38307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技术实现原理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4670044" y="2351557"/>
            <a:ext cx="1977017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基于网络爬虫技术，系统通过模拟用户请求访问目标网站，解析网页结构提取图片链接，最终将图片数据下载并存储至本地或云端。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62076" y="1044978"/>
            <a:ext cx="2214288" cy="3456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576364" y="1399580"/>
            <a:ext cx="453295" cy="717826"/>
          </a:xfrm>
          <a:custGeom>
            <a:avLst/>
            <a:gdLst/>
            <a:ahLst/>
            <a:cxnLst/>
            <a:rect l="l" t="t" r="r" b="b"/>
            <a:pathLst>
              <a:path w="453295" h="717826">
                <a:moveTo>
                  <a:pt x="0" y="0"/>
                </a:moveTo>
                <a:moveTo>
                  <a:pt x="0" y="0"/>
                </a:moveTo>
                <a:lnTo>
                  <a:pt x="453295" y="0"/>
                </a:lnTo>
                <a:lnTo>
                  <a:pt x="453295" y="717826"/>
                </a:lnTo>
                <a:lnTo>
                  <a:pt x="0" y="717826"/>
                </a:ln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5" name="Text 2"/>
          <p:cNvSpPr/>
          <p:nvPr/>
        </p:nvSpPr>
        <p:spPr>
          <a:xfrm>
            <a:off x="2446880" y="1369494"/>
            <a:ext cx="657397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i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6" name="Shape 3"/>
          <p:cNvSpPr/>
          <p:nvPr/>
        </p:nvSpPr>
        <p:spPr>
          <a:xfrm>
            <a:off x="569879" y="2099118"/>
            <a:ext cx="1910522" cy="0"/>
          </a:xfrm>
          <a:custGeom>
            <a:avLst/>
            <a:gdLst/>
            <a:ahLst/>
            <a:cxnLst/>
            <a:rect l="l" t="t" r="r" b="b"/>
            <a:pathLst>
              <a:path w="1910522">
                <a:moveTo>
                  <a:pt x="0" y="0"/>
                </a:moveTo>
                <a:moveTo>
                  <a:pt x="0" y="0"/>
                </a:moveTo>
                <a:lnTo>
                  <a:pt x="1910522" y="0"/>
                </a:lnTo>
              </a:path>
            </a:pathLst>
          </a:custGeom>
          <a:noFill/>
          <a:ln w="76200">
            <a:solidFill>
              <a:srgbClr val="1B7BFF">
                <a:alpha val="25098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66256" y="2099118"/>
            <a:ext cx="949739" cy="0"/>
          </a:xfrm>
          <a:custGeom>
            <a:avLst/>
            <a:gdLst/>
            <a:ahLst/>
            <a:cxnLst/>
            <a:rect l="l" t="t" r="r" b="b"/>
            <a:pathLst>
              <a:path w="949739">
                <a:moveTo>
                  <a:pt x="0" y="0"/>
                </a:moveTo>
                <a:moveTo>
                  <a:pt x="0" y="0"/>
                </a:moveTo>
                <a:lnTo>
                  <a:pt x="949739" y="0"/>
                </a:lnTo>
              </a:path>
            </a:pathLst>
          </a:custGeom>
          <a:noFill/>
          <a:ln w="76200">
            <a:solidFill>
              <a:srgbClr val="1B7BFF"/>
            </a:solidFill>
            <a:prstDash val="solid"/>
            <a:headEnd type="none"/>
            <a:tailEnd type="none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3217774" y="1044978"/>
            <a:ext cx="2214677" cy="3456432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429512" y="1399580"/>
            <a:ext cx="453295" cy="717826"/>
          </a:xfrm>
          <a:custGeom>
            <a:avLst/>
            <a:gdLst/>
            <a:ahLst/>
            <a:cxnLst/>
            <a:rect l="l" t="t" r="r" b="b"/>
            <a:pathLst>
              <a:path w="453295" h="717826">
                <a:moveTo>
                  <a:pt x="0" y="0"/>
                </a:moveTo>
                <a:moveTo>
                  <a:pt x="0" y="0"/>
                </a:moveTo>
                <a:lnTo>
                  <a:pt x="453295" y="0"/>
                </a:lnTo>
                <a:lnTo>
                  <a:pt x="453295" y="717826"/>
                </a:lnTo>
                <a:lnTo>
                  <a:pt x="0" y="717826"/>
                </a:lnTo>
                <a:close/>
              </a:path>
            </a:pathLst>
          </a:custGeom>
          <a:solidFill>
            <a:srgbClr val="1DA5FF"/>
          </a:solidFill>
          <a:ln/>
        </p:spPr>
      </p:sp>
      <p:sp>
        <p:nvSpPr>
          <p:cNvPr id="10" name="Text 6"/>
          <p:cNvSpPr/>
          <p:nvPr/>
        </p:nvSpPr>
        <p:spPr>
          <a:xfrm>
            <a:off x="5300029" y="1369494"/>
            <a:ext cx="657397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i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1" name="Shape 7"/>
          <p:cNvSpPr/>
          <p:nvPr/>
        </p:nvSpPr>
        <p:spPr>
          <a:xfrm>
            <a:off x="3313300" y="2099118"/>
            <a:ext cx="1910522" cy="0"/>
          </a:xfrm>
          <a:custGeom>
            <a:avLst/>
            <a:gdLst/>
            <a:ahLst/>
            <a:cxnLst/>
            <a:rect l="l" t="t" r="r" b="b"/>
            <a:pathLst>
              <a:path w="1910522">
                <a:moveTo>
                  <a:pt x="0" y="0"/>
                </a:moveTo>
                <a:moveTo>
                  <a:pt x="0" y="0"/>
                </a:moveTo>
                <a:lnTo>
                  <a:pt x="1910522" y="0"/>
                </a:lnTo>
              </a:path>
            </a:pathLst>
          </a:custGeom>
          <a:noFill/>
          <a:ln w="76200">
            <a:solidFill>
              <a:srgbClr val="1DA5FF">
                <a:alpha val="25098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3311577" y="2099118"/>
            <a:ext cx="938696" cy="0"/>
          </a:xfrm>
          <a:custGeom>
            <a:avLst/>
            <a:gdLst/>
            <a:ahLst/>
            <a:cxnLst/>
            <a:rect l="l" t="t" r="r" b="b"/>
            <a:pathLst>
              <a:path w="938696">
                <a:moveTo>
                  <a:pt x="0" y="0"/>
                </a:moveTo>
                <a:moveTo>
                  <a:pt x="0" y="0"/>
                </a:moveTo>
                <a:lnTo>
                  <a:pt x="938696" y="0"/>
                </a:lnTo>
              </a:path>
            </a:pathLst>
          </a:custGeom>
          <a:noFill/>
          <a:ln w="76200">
            <a:solidFill>
              <a:srgbClr val="1DA5FF"/>
            </a:solidFill>
            <a:prstDash val="solid"/>
            <a:headEnd type="none"/>
            <a:tailEnd type="none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6085332" y="1044978"/>
            <a:ext cx="2214677" cy="3456432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8306763" y="1399580"/>
            <a:ext cx="453295" cy="717826"/>
          </a:xfrm>
          <a:custGeom>
            <a:avLst/>
            <a:gdLst/>
            <a:ahLst/>
            <a:cxnLst/>
            <a:rect l="l" t="t" r="r" b="b"/>
            <a:pathLst>
              <a:path w="453295" h="717826">
                <a:moveTo>
                  <a:pt x="0" y="0"/>
                </a:moveTo>
                <a:moveTo>
                  <a:pt x="0" y="0"/>
                </a:moveTo>
                <a:lnTo>
                  <a:pt x="453295" y="0"/>
                </a:lnTo>
                <a:lnTo>
                  <a:pt x="453295" y="717826"/>
                </a:lnTo>
                <a:lnTo>
                  <a:pt x="0" y="717826"/>
                </a:ln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15" name="Text 10"/>
          <p:cNvSpPr/>
          <p:nvPr/>
        </p:nvSpPr>
        <p:spPr>
          <a:xfrm>
            <a:off x="8177279" y="1369494"/>
            <a:ext cx="657397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i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6" name="Shape 11"/>
          <p:cNvSpPr/>
          <p:nvPr/>
        </p:nvSpPr>
        <p:spPr>
          <a:xfrm>
            <a:off x="6181406" y="2099118"/>
            <a:ext cx="1910522" cy="0"/>
          </a:xfrm>
          <a:custGeom>
            <a:avLst/>
            <a:gdLst/>
            <a:ahLst/>
            <a:cxnLst/>
            <a:rect l="l" t="t" r="r" b="b"/>
            <a:pathLst>
              <a:path w="1910522">
                <a:moveTo>
                  <a:pt x="0" y="0"/>
                </a:moveTo>
                <a:moveTo>
                  <a:pt x="0" y="0"/>
                </a:moveTo>
                <a:lnTo>
                  <a:pt x="1910522" y="0"/>
                </a:lnTo>
              </a:path>
            </a:pathLst>
          </a:custGeom>
          <a:noFill/>
          <a:ln w="76200">
            <a:solidFill>
              <a:srgbClr val="1B7BFF">
                <a:alpha val="25098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6192626" y="2099118"/>
            <a:ext cx="916609" cy="0"/>
          </a:xfrm>
          <a:custGeom>
            <a:avLst/>
            <a:gdLst/>
            <a:ahLst/>
            <a:cxnLst/>
            <a:rect l="l" t="t" r="r" b="b"/>
            <a:pathLst>
              <a:path w="916609">
                <a:moveTo>
                  <a:pt x="0" y="0"/>
                </a:moveTo>
                <a:moveTo>
                  <a:pt x="0" y="0"/>
                </a:moveTo>
                <a:lnTo>
                  <a:pt x="916609" y="0"/>
                </a:lnTo>
              </a:path>
            </a:pathLst>
          </a:custGeom>
          <a:noFill/>
          <a:ln w="76200">
            <a:solidFill>
              <a:srgbClr val="1B7BFF"/>
            </a:solidFill>
            <a:prstDash val="solid"/>
            <a:headEnd type="none"/>
            <a:tailEnd type="none"/>
          </a:ln>
        </p:spPr>
      </p:sp>
      <p:sp>
        <p:nvSpPr>
          <p:cNvPr id="18" name="Text 13"/>
          <p:cNvSpPr/>
          <p:nvPr/>
        </p:nvSpPr>
        <p:spPr>
          <a:xfrm>
            <a:off x="362076" y="1442646"/>
            <a:ext cx="2214288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电商图片采集</a:t>
            </a:r>
            <a:endParaRPr lang="en-US" sz="1440" dirty="0"/>
          </a:p>
        </p:txBody>
      </p:sp>
      <p:sp>
        <p:nvSpPr>
          <p:cNvPr id="19" name="Text 14"/>
          <p:cNvSpPr/>
          <p:nvPr/>
        </p:nvSpPr>
        <p:spPr>
          <a:xfrm>
            <a:off x="516079" y="2290970"/>
            <a:ext cx="2018120" cy="90152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 err="1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爬虫图片系统可自动抓取电商平台的商品图片</a:t>
            </a:r>
            <a:r>
              <a:rPr lang="zh-CN" alt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en-US" sz="1152" dirty="0" err="1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用于价格对比、库存管理及市场分析，提升运营效率</a:t>
            </a: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440" dirty="0"/>
          </a:p>
        </p:txBody>
      </p:sp>
      <p:sp>
        <p:nvSpPr>
          <p:cNvPr id="20" name="Text 15"/>
          <p:cNvSpPr/>
          <p:nvPr/>
        </p:nvSpPr>
        <p:spPr>
          <a:xfrm>
            <a:off x="3253225" y="1442646"/>
            <a:ext cx="2179225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社交媒体监控</a:t>
            </a:r>
            <a:endParaRPr lang="en-US" sz="1440" dirty="0"/>
          </a:p>
        </p:txBody>
      </p:sp>
      <p:sp>
        <p:nvSpPr>
          <p:cNvPr id="21" name="Text 16"/>
          <p:cNvSpPr/>
          <p:nvPr/>
        </p:nvSpPr>
        <p:spPr>
          <a:xfrm>
            <a:off x="3259500" y="2290970"/>
            <a:ext cx="201812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系统可实时采集社交媒体中的图片数据，用于品牌监测、舆情分析及用户行为研究，辅助决策制定。</a:t>
            </a:r>
            <a:endParaRPr lang="en-US" sz="1440" dirty="0"/>
          </a:p>
        </p:txBody>
      </p:sp>
      <p:sp>
        <p:nvSpPr>
          <p:cNvPr id="22" name="Text 17"/>
          <p:cNvSpPr/>
          <p:nvPr/>
        </p:nvSpPr>
        <p:spPr>
          <a:xfrm>
            <a:off x="6121332" y="1442646"/>
            <a:ext cx="2178677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新闻图片聚合</a:t>
            </a:r>
            <a:endParaRPr lang="en-US" sz="1440" dirty="0"/>
          </a:p>
        </p:txBody>
      </p:sp>
      <p:sp>
        <p:nvSpPr>
          <p:cNvPr id="23" name="Text 18"/>
          <p:cNvSpPr/>
          <p:nvPr/>
        </p:nvSpPr>
        <p:spPr>
          <a:xfrm>
            <a:off x="6127606" y="2290970"/>
            <a:ext cx="201812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爬虫图片系统可从新闻网站抓取图片，用于新闻报道、事件追踪及内容创作，丰富信息来源。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核心功能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79930" y="4263537"/>
            <a:ext cx="8384141" cy="492725"/>
          </a:xfrm>
          <a:custGeom>
            <a:avLst/>
            <a:gdLst/>
            <a:ahLst/>
            <a:cxnLst/>
            <a:rect l="l" t="t" r="r" b="b"/>
            <a:pathLst>
              <a:path w="8384141" h="492725">
                <a:moveTo>
                  <a:pt x="246363" y="0"/>
                </a:moveTo>
                <a:moveTo>
                  <a:pt x="246363" y="0"/>
                </a:moveTo>
                <a:lnTo>
                  <a:pt x="8137778" y="0"/>
                </a:lnTo>
                <a:quadBezTo>
                  <a:pt x="8384141" y="0"/>
                  <a:pt x="8384141" y="246363"/>
                </a:quadBezTo>
                <a:lnTo>
                  <a:pt x="8384141" y="246363"/>
                </a:lnTo>
                <a:quadBezTo>
                  <a:pt x="8384141" y="492725"/>
                  <a:pt x="8137778" y="492725"/>
                </a:quadBezTo>
                <a:lnTo>
                  <a:pt x="246363" y="492725"/>
                </a:lnTo>
                <a:quadBezTo>
                  <a:pt x="0" y="492725"/>
                  <a:pt x="0" y="246363"/>
                </a:quadBezTo>
                <a:lnTo>
                  <a:pt x="0" y="246363"/>
                </a:lnTo>
                <a:quadBezTo>
                  <a:pt x="0" y="0"/>
                  <a:pt x="246363" y="0"/>
                </a:quadBez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4" name="Shape 2"/>
          <p:cNvSpPr/>
          <p:nvPr/>
        </p:nvSpPr>
        <p:spPr>
          <a:xfrm>
            <a:off x="674046" y="4568512"/>
            <a:ext cx="2507373" cy="0"/>
          </a:xfrm>
          <a:custGeom>
            <a:avLst/>
            <a:gdLst/>
            <a:ahLst/>
            <a:cxnLst/>
            <a:rect l="l" t="t" r="r" b="b"/>
            <a:pathLst>
              <a:path w="2507373">
                <a:moveTo>
                  <a:pt x="0" y="0"/>
                </a:moveTo>
                <a:moveTo>
                  <a:pt x="0" y="0"/>
                </a:moveTo>
                <a:lnTo>
                  <a:pt x="2507373" y="0"/>
                </a:lnTo>
              </a:path>
            </a:pathLst>
          </a:custGeom>
          <a:noFill/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674046" y="4263537"/>
            <a:ext cx="2523744" cy="230247"/>
          </a:xfrm>
          <a:custGeom>
            <a:avLst/>
            <a:gdLst/>
            <a:ahLst/>
            <a:cxnLst/>
            <a:rect l="l" t="t" r="r" b="b"/>
            <a:pathLst>
              <a:path w="2523744" h="230247">
                <a:moveTo>
                  <a:pt x="0" y="0"/>
                </a:moveTo>
                <a:moveTo>
                  <a:pt x="0" y="0"/>
                </a:moveTo>
                <a:lnTo>
                  <a:pt x="2523744" y="0"/>
                </a:lnTo>
                <a:lnTo>
                  <a:pt x="2523744" y="230247"/>
                </a:lnTo>
                <a:lnTo>
                  <a:pt x="0" y="230247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13180" y="999576"/>
            <a:ext cx="2611169" cy="326396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845763" y="999576"/>
            <a:ext cx="2611169" cy="32639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91570" y="1503341"/>
            <a:ext cx="688696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i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274361" y="999576"/>
            <a:ext cx="2611169" cy="3263962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3290337" y="4568512"/>
            <a:ext cx="2507373" cy="0"/>
          </a:xfrm>
          <a:custGeom>
            <a:avLst/>
            <a:gdLst/>
            <a:ahLst/>
            <a:cxnLst/>
            <a:rect l="l" t="t" r="r" b="b"/>
            <a:pathLst>
              <a:path w="2507373">
                <a:moveTo>
                  <a:pt x="0" y="0"/>
                </a:moveTo>
                <a:moveTo>
                  <a:pt x="0" y="0"/>
                </a:moveTo>
                <a:lnTo>
                  <a:pt x="2507373" y="0"/>
                </a:lnTo>
              </a:path>
            </a:pathLst>
          </a:custGeom>
          <a:noFill/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>
            <a:off x="3290337" y="4263537"/>
            <a:ext cx="2523744" cy="230247"/>
          </a:xfrm>
          <a:custGeom>
            <a:avLst/>
            <a:gdLst/>
            <a:ahLst/>
            <a:cxnLst/>
            <a:rect l="l" t="t" r="r" b="b"/>
            <a:pathLst>
              <a:path w="2523744" h="230247">
                <a:moveTo>
                  <a:pt x="0" y="0"/>
                </a:moveTo>
                <a:moveTo>
                  <a:pt x="0" y="0"/>
                </a:moveTo>
                <a:lnTo>
                  <a:pt x="2523744" y="0"/>
                </a:lnTo>
                <a:lnTo>
                  <a:pt x="2523744" y="230247"/>
                </a:lnTo>
                <a:lnTo>
                  <a:pt x="0" y="230247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4207861" y="1503341"/>
            <a:ext cx="688696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i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3" name="Shape 8"/>
          <p:cNvSpPr/>
          <p:nvPr/>
        </p:nvSpPr>
        <p:spPr>
          <a:xfrm>
            <a:off x="5906629" y="4568512"/>
            <a:ext cx="2507373" cy="0"/>
          </a:xfrm>
          <a:custGeom>
            <a:avLst/>
            <a:gdLst/>
            <a:ahLst/>
            <a:cxnLst/>
            <a:rect l="l" t="t" r="r" b="b"/>
            <a:pathLst>
              <a:path w="2507373">
                <a:moveTo>
                  <a:pt x="0" y="0"/>
                </a:moveTo>
                <a:moveTo>
                  <a:pt x="0" y="0"/>
                </a:moveTo>
                <a:lnTo>
                  <a:pt x="2507373" y="0"/>
                </a:lnTo>
              </a:path>
            </a:pathLst>
          </a:custGeom>
          <a:noFill/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9"/>
          <p:cNvSpPr/>
          <p:nvPr/>
        </p:nvSpPr>
        <p:spPr>
          <a:xfrm>
            <a:off x="5906629" y="4263537"/>
            <a:ext cx="2523744" cy="230247"/>
          </a:xfrm>
          <a:custGeom>
            <a:avLst/>
            <a:gdLst/>
            <a:ahLst/>
            <a:cxnLst/>
            <a:rect l="l" t="t" r="r" b="b"/>
            <a:pathLst>
              <a:path w="2523744" h="230247">
                <a:moveTo>
                  <a:pt x="0" y="0"/>
                </a:moveTo>
                <a:moveTo>
                  <a:pt x="0" y="0"/>
                </a:moveTo>
                <a:lnTo>
                  <a:pt x="2523744" y="0"/>
                </a:lnTo>
                <a:lnTo>
                  <a:pt x="2523744" y="230247"/>
                </a:lnTo>
                <a:lnTo>
                  <a:pt x="0" y="230247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824153" y="1503341"/>
            <a:ext cx="688696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i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760687" y="2439532"/>
            <a:ext cx="2389736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图片抓取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760687" y="2887912"/>
            <a:ext cx="2253304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系统能够自动识别并抓取指定网页中的图片资源，支持多种图片格式和批量下载功能，确保高效获取目标数据。</a:t>
            </a:r>
            <a:endParaRPr lang="en-US" sz="1440" dirty="0"/>
          </a:p>
        </p:txBody>
      </p:sp>
      <p:sp>
        <p:nvSpPr>
          <p:cNvPr id="18" name="Text 13"/>
          <p:cNvSpPr/>
          <p:nvPr/>
        </p:nvSpPr>
        <p:spPr>
          <a:xfrm>
            <a:off x="3376979" y="2439532"/>
            <a:ext cx="2389736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>
              <a:spcBef>
                <a:spcPts val="375"/>
              </a:spcBef>
            </a:pPr>
            <a:r>
              <a:rPr lang="zh-CN" altLang="en-US" sz="1440" dirty="0"/>
              <a:t> </a:t>
            </a:r>
            <a:r>
              <a:rPr lang="zh-CN" alt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</a:rPr>
              <a:t>反爬虫机制</a:t>
            </a:r>
            <a:endParaRPr lang="en-US" sz="1584" b="1" dirty="0">
              <a:solidFill>
                <a:srgbClr val="00070F"/>
              </a:solidFill>
              <a:latin typeface="Microsoft Yahei" pitchFamily="34" charset="0"/>
              <a:ea typeface="Microsoft Yahei" pitchFamily="34" charset="-122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3376979" y="2887912"/>
            <a:ext cx="2253304" cy="54694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User-Agent</a:t>
            </a:r>
            <a:r>
              <a:rPr lang="zh-CN" alt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轮换、代理支持、智能延迟控制</a:t>
            </a:r>
            <a:endParaRPr lang="en-US" sz="1440" dirty="0"/>
          </a:p>
        </p:txBody>
      </p:sp>
      <p:sp>
        <p:nvSpPr>
          <p:cNvPr id="20" name="Text 15"/>
          <p:cNvSpPr/>
          <p:nvPr/>
        </p:nvSpPr>
        <p:spPr>
          <a:xfrm>
            <a:off x="5993270" y="2439532"/>
            <a:ext cx="2389736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 err="1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数据存储</a:t>
            </a:r>
            <a:r>
              <a:rPr lang="zh-CN" altLang="en-US" sz="158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与同步</a:t>
            </a:r>
            <a:endParaRPr lang="en-US" sz="1440" dirty="0"/>
          </a:p>
        </p:txBody>
      </p:sp>
      <p:sp>
        <p:nvSpPr>
          <p:cNvPr id="21" name="Text 16"/>
          <p:cNvSpPr/>
          <p:nvPr/>
        </p:nvSpPr>
        <p:spPr>
          <a:xfrm>
            <a:off x="5993270" y="2887912"/>
            <a:ext cx="2253304" cy="72423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 err="1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支持将抓取的图片存储，并提供</a:t>
            </a:r>
            <a:r>
              <a:rPr lang="zh-CN" alt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</a:t>
            </a:r>
            <a:r>
              <a:rPr lang="en-US" sz="1152" dirty="0" err="1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数据库管理和</a:t>
            </a:r>
            <a:r>
              <a:rPr lang="zh-CN" alt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副数据库备份</a:t>
            </a:r>
            <a:r>
              <a:rPr lang="en-US" sz="1152" dirty="0" err="1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方式，确保数据安全与便捷访问</a:t>
            </a: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5119" y="2425446"/>
            <a:ext cx="3835900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系统架构设计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6941591" y="1161758"/>
            <a:ext cx="1889427" cy="16093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48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数据采集模块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31005" y="1074314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4" name="Shape 2"/>
          <p:cNvSpPr/>
          <p:nvPr/>
        </p:nvSpPr>
        <p:spPr>
          <a:xfrm>
            <a:off x="859528" y="1068907"/>
            <a:ext cx="3383280" cy="1645920"/>
          </a:xfrm>
          <a:custGeom>
            <a:avLst/>
            <a:gdLst/>
            <a:ahLst/>
            <a:cxnLst/>
            <a:rect l="l" t="t" r="r" b="b"/>
            <a:pathLst>
              <a:path w="3383280" h="1645920">
                <a:moveTo>
                  <a:pt x="0" y="0"/>
                </a:moveTo>
                <a:moveTo>
                  <a:pt x="0" y="0"/>
                </a:moveTo>
                <a:lnTo>
                  <a:pt x="3383280" y="0"/>
                </a:lnTo>
                <a:lnTo>
                  <a:pt x="3383280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1B7BFF">
              <a:alpha val="1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5454503" y="1292047"/>
            <a:ext cx="3383280" cy="1645920"/>
          </a:xfrm>
          <a:custGeom>
            <a:avLst/>
            <a:gdLst/>
            <a:ahLst/>
            <a:cxnLst/>
            <a:rect l="l" t="t" r="r" b="b"/>
            <a:pathLst>
              <a:path w="3383280" h="1645920">
                <a:moveTo>
                  <a:pt x="0" y="0"/>
                </a:moveTo>
                <a:moveTo>
                  <a:pt x="0" y="0"/>
                </a:moveTo>
                <a:lnTo>
                  <a:pt x="3383280" y="0"/>
                </a:lnTo>
                <a:lnTo>
                  <a:pt x="3383280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1B7BFF">
              <a:alpha val="1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1744782" y="3012034"/>
            <a:ext cx="3383280" cy="1645920"/>
          </a:xfrm>
          <a:custGeom>
            <a:avLst/>
            <a:gdLst/>
            <a:ahLst/>
            <a:cxnLst/>
            <a:rect l="l" t="t" r="r" b="b"/>
            <a:pathLst>
              <a:path w="3383280" h="1645920">
                <a:moveTo>
                  <a:pt x="0" y="0"/>
                </a:moveTo>
                <a:moveTo>
                  <a:pt x="0" y="0"/>
                </a:moveTo>
                <a:lnTo>
                  <a:pt x="3383280" y="0"/>
                </a:lnTo>
                <a:lnTo>
                  <a:pt x="3383280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1B7BFF">
              <a:alpha val="1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33065" y="1065170"/>
            <a:ext cx="68819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Shape 6"/>
          <p:cNvSpPr/>
          <p:nvPr/>
        </p:nvSpPr>
        <p:spPr>
          <a:xfrm>
            <a:off x="1215732" y="3016916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9" name="Text 7"/>
          <p:cNvSpPr/>
          <p:nvPr/>
        </p:nvSpPr>
        <p:spPr>
          <a:xfrm>
            <a:off x="1142580" y="3011509"/>
            <a:ext cx="650309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Shape 8"/>
          <p:cNvSpPr/>
          <p:nvPr/>
        </p:nvSpPr>
        <p:spPr>
          <a:xfrm>
            <a:off x="4925474" y="1297507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1B7BFF"/>
          </a:solidFill>
          <a:ln/>
        </p:spPr>
      </p:sp>
      <p:sp>
        <p:nvSpPr>
          <p:cNvPr id="11" name="Text 9"/>
          <p:cNvSpPr/>
          <p:nvPr/>
        </p:nvSpPr>
        <p:spPr>
          <a:xfrm>
            <a:off x="4806602" y="1292100"/>
            <a:ext cx="73952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896472" y="1160347"/>
            <a:ext cx="3346337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数据采集原理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943775" y="1572883"/>
            <a:ext cx="3165112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数据采集模块通过模拟用户请求，访问目标网站并获取所需信息，确保数据的实时性和准确性。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5491399" y="1383523"/>
            <a:ext cx="3346384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采集技术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5538734" y="1805026"/>
            <a:ext cx="3156792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采用HTTP请求、API接口及动态渲染技术，支持多种数据格式的提取与处理，提升采集效率。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1781199" y="3102594"/>
            <a:ext cx="3346863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B7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数据存储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828934" y="3537814"/>
            <a:ext cx="3179159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采集后的数据通过结构化存储方式保存，支持数据库、文件系统等多种存储介质，便于后续分析。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048" y="154353"/>
            <a:ext cx="746027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kern="0" spc="7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数据处理模块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605633" y="2476271"/>
            <a:ext cx="0" cy="337765"/>
          </a:xfrm>
          <a:custGeom>
            <a:avLst/>
            <a:gdLst/>
            <a:ahLst/>
            <a:cxnLst/>
            <a:rect l="l" t="t" r="r" b="b"/>
            <a:pathLst>
              <a:path h="337765">
                <a:moveTo>
                  <a:pt x="0" y="0"/>
                </a:moveTo>
                <a:moveTo>
                  <a:pt x="0" y="0"/>
                </a:moveTo>
                <a:lnTo>
                  <a:pt x="0" y="337765"/>
                </a:lnTo>
              </a:path>
            </a:pathLst>
          </a:custGeom>
          <a:noFill/>
          <a:ln w="9525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/>
        </p:nvSpPr>
        <p:spPr>
          <a:xfrm>
            <a:off x="1277853" y="996893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1DA5FF"/>
          </a:solidFill>
          <a:ln/>
        </p:spPr>
      </p:sp>
      <p:sp>
        <p:nvSpPr>
          <p:cNvPr id="5" name="Shape 3"/>
          <p:cNvSpPr/>
          <p:nvPr/>
        </p:nvSpPr>
        <p:spPr>
          <a:xfrm>
            <a:off x="4170327" y="2964042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1DA5FF"/>
          </a:solidFill>
          <a:ln/>
        </p:spPr>
      </p:sp>
      <p:sp>
        <p:nvSpPr>
          <p:cNvPr id="6" name="Shape 4"/>
          <p:cNvSpPr/>
          <p:nvPr/>
        </p:nvSpPr>
        <p:spPr>
          <a:xfrm>
            <a:off x="2526406" y="1416515"/>
            <a:ext cx="1354237" cy="251800"/>
          </a:xfrm>
          <a:custGeom>
            <a:avLst/>
            <a:gdLst/>
            <a:ahLst/>
            <a:cxnLst/>
            <a:rect l="l" t="t" r="r" b="b"/>
            <a:pathLst>
              <a:path w="1354237" h="251800">
                <a:moveTo>
                  <a:pt x="1354237" y="251800"/>
                </a:moveTo>
                <a:moveTo>
                  <a:pt x="1354237" y="25180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7" name="Shape 5"/>
          <p:cNvSpPr/>
          <p:nvPr/>
        </p:nvSpPr>
        <p:spPr>
          <a:xfrm>
            <a:off x="3833940" y="996893"/>
            <a:ext cx="1543386" cy="1543386"/>
          </a:xfrm>
          <a:custGeom>
            <a:avLst/>
            <a:gdLst/>
            <a:ahLst/>
            <a:cxnLst/>
            <a:rect l="l" t="t" r="r" b="b"/>
            <a:pathLst>
              <a:path w="1543386" h="1543386">
                <a:moveTo>
                  <a:pt x="771693" y="0"/>
                </a:moveTo>
                <a:moveTo>
                  <a:pt x="771693" y="0"/>
                </a:moveTo>
                <a:cubicBezTo>
                  <a:pt x="1197602" y="0"/>
                  <a:pt x="1543386" y="345784"/>
                  <a:pt x="1543386" y="771693"/>
                </a:cubicBezTo>
                <a:cubicBezTo>
                  <a:pt x="1543386" y="1197602"/>
                  <a:pt x="1197602" y="1543386"/>
                  <a:pt x="771693" y="1543386"/>
                </a:cubicBezTo>
                <a:cubicBezTo>
                  <a:pt x="345784" y="1543386"/>
                  <a:pt x="0" y="1197602"/>
                  <a:pt x="0" y="771693"/>
                </a:cubicBezTo>
                <a:cubicBezTo>
                  <a:pt x="0" y="345784"/>
                  <a:pt x="345784" y="0"/>
                  <a:pt x="771693" y="0"/>
                </a:cubicBezTo>
                <a:close/>
              </a:path>
            </a:pathLst>
          </a:custGeom>
          <a:solidFill>
            <a:srgbClr val="1B7BFF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273" y="1372227"/>
            <a:ext cx="792719" cy="792719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020" y="3138735"/>
            <a:ext cx="500594" cy="500594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547" y="1171587"/>
            <a:ext cx="500594" cy="500594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057314" y="996893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1DA5FF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008" y="1171587"/>
            <a:ext cx="500594" cy="500594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5377325" y="1414343"/>
            <a:ext cx="1221223" cy="253972"/>
          </a:xfrm>
          <a:custGeom>
            <a:avLst/>
            <a:gdLst/>
            <a:ahLst/>
            <a:cxnLst/>
            <a:rect l="l" t="t" r="r" b="b"/>
            <a:pathLst>
              <a:path w="1221223" h="253972">
                <a:moveTo>
                  <a:pt x="0" y="253972"/>
                </a:moveTo>
                <a:moveTo>
                  <a:pt x="0" y="253972"/>
                </a:moveTo>
                <a:lnTo>
                  <a:pt x="1221223" y="0"/>
                </a:lnTo>
              </a:path>
            </a:pathLst>
          </a:custGeom>
          <a:noFill/>
          <a:ln w="9525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14" name="Text 8"/>
          <p:cNvSpPr/>
          <p:nvPr/>
        </p:nvSpPr>
        <p:spPr>
          <a:xfrm>
            <a:off x="293876" y="1944929"/>
            <a:ext cx="2700304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数据清洗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268784" y="2346822"/>
            <a:ext cx="2724431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数据清洗是数据处理的首要步骤，旨在去除无效、重复或错误的数据，确保后续分析的准确性和可靠性。</a:t>
            </a:r>
            <a:endParaRPr lang="en-US" sz="1440" dirty="0"/>
          </a:p>
        </p:txBody>
      </p:sp>
      <p:sp>
        <p:nvSpPr>
          <p:cNvPr id="16" name="Text 10"/>
          <p:cNvSpPr/>
          <p:nvPr/>
        </p:nvSpPr>
        <p:spPr>
          <a:xfrm>
            <a:off x="6191629" y="1945308"/>
            <a:ext cx="2683587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数据转换</a:t>
            </a:r>
            <a:endParaRPr lang="en-US" sz="1440" dirty="0"/>
          </a:p>
        </p:txBody>
      </p:sp>
      <p:sp>
        <p:nvSpPr>
          <p:cNvPr id="17" name="Text 11"/>
          <p:cNvSpPr/>
          <p:nvPr/>
        </p:nvSpPr>
        <p:spPr>
          <a:xfrm>
            <a:off x="6191629" y="2346822"/>
            <a:ext cx="2683587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数据转换将原始数据转换为适合分析的格式，包括数据类型转换、标准化和归一化等操作，提升数据可用性。</a:t>
            </a:r>
            <a:endParaRPr lang="en-US" sz="1440" dirty="0"/>
          </a:p>
        </p:txBody>
      </p:sp>
      <p:sp>
        <p:nvSpPr>
          <p:cNvPr id="18" name="Text 12"/>
          <p:cNvSpPr/>
          <p:nvPr/>
        </p:nvSpPr>
        <p:spPr>
          <a:xfrm>
            <a:off x="1946278" y="3813962"/>
            <a:ext cx="522853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数据存储</a:t>
            </a:r>
            <a:endParaRPr lang="en-US" sz="1440" dirty="0"/>
          </a:p>
        </p:txBody>
      </p:sp>
      <p:sp>
        <p:nvSpPr>
          <p:cNvPr id="19" name="Text 13"/>
          <p:cNvSpPr/>
          <p:nvPr/>
        </p:nvSpPr>
        <p:spPr>
          <a:xfrm>
            <a:off x="1447472" y="4096512"/>
            <a:ext cx="6226150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数据存储模块负责将处理后的数据高效存储，支持多种数据库和文件格式，确保数据的安全性和可访问性。</a:t>
            </a:r>
            <a:endParaRPr lang="en-US" sz="14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561</Words>
  <Application>Microsoft Office PowerPoint</Application>
  <PresentationFormat>全屏显示(16:9)</PresentationFormat>
  <Paragraphs>198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yafei liu</cp:lastModifiedBy>
  <cp:revision>3</cp:revision>
  <dcterms:created xsi:type="dcterms:W3CDTF">2025-06-27T01:58:53Z</dcterms:created>
  <dcterms:modified xsi:type="dcterms:W3CDTF">2025-06-27T02:57:49Z</dcterms:modified>
</cp:coreProperties>
</file>